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0E50-49F2-4390-8643-4361ECD7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24AB5-712E-4CD3-AFCA-0166851A8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A32FC-CDCA-4965-9AF8-B0C42AC1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85FFD-8B10-4102-9234-EB3C0D1E7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8A45C-BF0F-4261-9DFB-EC709ADE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09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D55-C9FA-4621-A5EC-C58B6261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9F1C2-691F-4CE6-B392-EE34888DA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0CC30-409A-436F-A2C0-7452EF68D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C427D-8208-45F4-8F8B-7CE07124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4BB78-FCBB-48B8-BE12-3143C31F7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0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36BD9-6419-4601-BB3D-525586180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88C23-E2B9-4F79-8CC1-522D065A9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9D25-D480-492B-8D3A-3212290EB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16516-AEAD-419B-B47D-FEE0F73DE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F75D9-FD2E-4E07-9219-DABAA07FE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F210B-155A-4E2A-87C8-B9EA93FD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9A8F-0564-42B2-980A-1DC51B5B1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950E0-73F3-4CA9-AF3C-5148BA61F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2169-366A-4042-993E-355872A1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7D677-9F02-4625-88DD-64B8E221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7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B11D-D33D-4CF2-95CE-5B9FF185D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A5B7B-8478-4937-8AA9-F0F409F65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08F5F-7BB9-4641-BFBD-3A5877810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B0D55-1991-452C-A35F-0374C0BB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E26B9-84F6-479F-9B08-48146E3A0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87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C1874-74C7-4E35-A821-AAB1AF98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05C37-3024-46F0-94C8-50A91F26D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92DC2-119D-4486-B57B-D2DDFEB89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EFA8F-C4D5-42B3-93D7-9FA5D1F15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18450-3C63-4528-90E0-8767A4119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FFBA2-FD3E-4243-8C0C-5E65E046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4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7B52-A8DF-4FFD-9FED-E8C44EB3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DF395-D729-4F96-925C-F8A204F6D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FEECA-4D49-4A3E-9F06-17C916EA9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EBAB3-1BA6-42B2-8E30-23BB5B17F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AA214-BCEC-4BE2-B586-39797D806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A9FC0D-B1C2-4086-B74C-0DBD14AD4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B97BA-8A0F-4893-9224-F3E952DE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2019D-36A0-4FAB-BECB-37D81C801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6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4BE85-681A-45A4-ACE7-5B7D5D7D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91436C-1343-487E-9E87-F8A27326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01CE83-B8E6-4160-95C6-AD84D8DC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91A77-85AB-462A-94C1-AD7518ED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80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FD4BC1-4986-46E2-86B7-E4831781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68E62-A3E7-44A7-A861-7C8EFC99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43D84-ADD9-4744-A6C5-E3CE2E52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7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32AE5-8D6E-46CE-B8E0-7F7DE82B3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A6B6-8F5F-4B39-A5B2-962330B1B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DEAD0-5DD4-41D0-9D96-C51E46ED2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DDBD5-0EB6-4234-A660-AF8E53BD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ED851-6A63-4615-911D-AAD40D14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0D862-61A6-469C-A66A-AEEF4D3CD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6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2B1E-E229-49D8-8AA7-4825FF29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1293E5-1ED7-432A-9C4F-1E68EDF76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55A6C-DB93-4E21-A6DA-7AE0DF389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21B1-5610-41AB-B9AC-A054816FA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2CDA7-BAC7-4C67-A27F-82171A4C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6CBA6-4EF6-415F-AD16-722CC1A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4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E418C-6233-497F-9382-CA27DC3CB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1C536-E3F9-4223-9631-F3C033CC2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429FB-F7E2-494C-9B53-BE9D30196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12BCC-17D2-4986-B10D-6EB5C39C04DF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EF708-72D8-41C7-958E-776223C5D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2E60A-D06D-41AC-9874-10DD0E26BC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5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19-1103-9#Sec4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A7D3-DF2A-4CD9-A577-E864DEF836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Collection ESCC gene 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46AD7B-EC00-441E-AACD-08A50F8612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First pass </a:t>
            </a:r>
            <a:r>
              <a:rPr lang="en-US"/>
              <a:t>(02/14/2020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688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F096E7D-7641-43CF-A336-CBBE73F32BA7}"/>
              </a:ext>
            </a:extLst>
          </p:cNvPr>
          <p:cNvGrpSpPr/>
          <p:nvPr/>
        </p:nvGrpSpPr>
        <p:grpSpPr>
          <a:xfrm>
            <a:off x="1209262" y="1690688"/>
            <a:ext cx="6206186" cy="4868947"/>
            <a:chOff x="2992906" y="1785937"/>
            <a:chExt cx="6206186" cy="48689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3EF22D5-613F-4B76-86BE-68FE64AF1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0861" y="1785937"/>
              <a:ext cx="6010275" cy="32861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9E9DB3D-B406-4F9E-AD36-AB1C9DBDECC6}"/>
                </a:ext>
              </a:extLst>
            </p:cNvPr>
            <p:cNvGrpSpPr/>
            <p:nvPr/>
          </p:nvGrpSpPr>
          <p:grpSpPr>
            <a:xfrm>
              <a:off x="2992906" y="5362222"/>
              <a:ext cx="6206186" cy="1292662"/>
              <a:chOff x="2992906" y="5362222"/>
              <a:chExt cx="6206186" cy="1292662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D45AF89-EAC7-4F89-8E57-B85BC0210DCA}"/>
                  </a:ext>
                </a:extLst>
              </p:cNvPr>
              <p:cNvSpPr txBox="1"/>
              <p:nvPr/>
            </p:nvSpPr>
            <p:spPr>
              <a:xfrm>
                <a:off x="2992906" y="6285552"/>
                <a:ext cx="58674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hlinkClick r:id="rId3"/>
                  </a:rPr>
                  <a:t>https://www.nature.com/articles/s41586-019-1103-9#Sec44</a:t>
                </a:r>
                <a:endParaRPr lang="en-US" dirty="0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4D54B1-44FB-40FF-99A9-533B046F097E}"/>
                  </a:ext>
                </a:extLst>
              </p:cNvPr>
              <p:cNvSpPr txBox="1"/>
              <p:nvPr/>
            </p:nvSpPr>
            <p:spPr>
              <a:xfrm>
                <a:off x="2992906" y="5362222"/>
                <a:ext cx="620618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There are 27 Esophagus cell lines, 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Of which 20 are Esophageal Squamous Cell Carcinoma (ESCC)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19 out of 20 have the “fitness genes”</a:t>
                </a:r>
              </a:p>
            </p:txBody>
          </p:sp>
        </p:grp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1B4294AE-6B43-46A5-8AA4-AF99A7CC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ESCC cell lines from CRISPR-Cas9 screens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757CA9-CA50-4F8C-8A67-20AFB1D53424}"/>
              </a:ext>
            </a:extLst>
          </p:cNvPr>
          <p:cNvSpPr txBox="1"/>
          <p:nvPr/>
        </p:nvSpPr>
        <p:spPr>
          <a:xfrm>
            <a:off x="7415448" y="3565482"/>
            <a:ext cx="394871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19 cell line: 374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18 or more: 561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15 or more: 945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10 or more: 1353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at least 1: 3435</a:t>
            </a:r>
          </a:p>
        </p:txBody>
      </p:sp>
    </p:spTree>
    <p:extLst>
      <p:ext uri="{BB962C8B-B14F-4D97-AF65-F5344CB8AC3E}">
        <p14:creationId xmlns:p14="http://schemas.microsoft.com/office/powerpoint/2010/main" val="312260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B06-634C-40D1-A958-1F8CAA40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current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69813-301F-4B2D-9DB8-C49B13CA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hsNRF2highESCC: human NRF2-high ESCC gene set</a:t>
            </a:r>
          </a:p>
          <a:p>
            <a:pPr lvl="1"/>
            <a:r>
              <a:rPr lang="en-US" dirty="0"/>
              <a:t>Total 257 human genes collected</a:t>
            </a:r>
          </a:p>
          <a:p>
            <a:pPr lvl="1"/>
            <a:r>
              <a:rPr lang="en-US" b="1" dirty="0"/>
              <a:t>hsNRF2highESCC</a:t>
            </a:r>
          </a:p>
          <a:p>
            <a:r>
              <a:rPr lang="en-US" dirty="0"/>
              <a:t>mmNRF2ChIPseqES: mouse esophagus NRF2 </a:t>
            </a:r>
            <a:r>
              <a:rPr lang="en-US" dirty="0" err="1"/>
              <a:t>ChIPseq</a:t>
            </a:r>
            <a:r>
              <a:rPr lang="en-US" dirty="0"/>
              <a:t> gene set</a:t>
            </a:r>
          </a:p>
          <a:p>
            <a:pPr lvl="1"/>
            <a:r>
              <a:rPr lang="en-US" dirty="0"/>
              <a:t>Nrf2 </a:t>
            </a:r>
            <a:r>
              <a:rPr lang="en-US" dirty="0" err="1"/>
              <a:t>ChIP</a:t>
            </a:r>
            <a:r>
              <a:rPr lang="en-US" dirty="0"/>
              <a:t>-seq from mouse study: Nrf2KO, WT and Keep1KO</a:t>
            </a:r>
          </a:p>
          <a:p>
            <a:pPr lvl="1"/>
            <a:r>
              <a:rPr lang="en-US" dirty="0"/>
              <a:t>Total 1940 genes (WT has 81, and Keep1KO has 1923)</a:t>
            </a:r>
          </a:p>
          <a:p>
            <a:pPr lvl="1"/>
            <a:r>
              <a:rPr lang="en-US" dirty="0"/>
              <a:t>Found 1559 human gene homologous (</a:t>
            </a:r>
            <a:r>
              <a:rPr lang="en-US" dirty="0" err="1"/>
              <a:t>biomaRt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mmNRF2ChIPseqES_hsHomolog</a:t>
            </a:r>
          </a:p>
          <a:p>
            <a:r>
              <a:rPr lang="en-US" b="1" dirty="0"/>
              <a:t>mmNRF2ChIPseqES_hsHomolog</a:t>
            </a:r>
          </a:p>
          <a:p>
            <a:pPr lvl="1"/>
            <a:r>
              <a:rPr lang="en-US" dirty="0"/>
              <a:t>Human homolog from mmNRF2ChIPseqES</a:t>
            </a:r>
          </a:p>
          <a:p>
            <a:pPr lvl="1"/>
            <a:r>
              <a:rPr lang="en-US" dirty="0"/>
              <a:t>Total 1559 human gene homologs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87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578FB4-9CF8-4ADD-BCF6-DEA06A53E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05" y="0"/>
            <a:ext cx="773678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A24122-C6D8-4624-A9F8-E82334620FC4}"/>
              </a:ext>
            </a:extLst>
          </p:cNvPr>
          <p:cNvSpPr txBox="1"/>
          <p:nvPr/>
        </p:nvSpPr>
        <p:spPr>
          <a:xfrm>
            <a:off x="8295347" y="180622"/>
            <a:ext cx="16690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mm2hsChIPSeq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6272A-1AB0-4C38-BF77-55014E722F1A}"/>
              </a:ext>
            </a:extLst>
          </p:cNvPr>
          <p:cNvSpPr txBox="1"/>
          <p:nvPr/>
        </p:nvSpPr>
        <p:spPr>
          <a:xfrm>
            <a:off x="6920089" y="6400800"/>
            <a:ext cx="161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(in all 19 ESCC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502035-DB26-4B87-813D-F1070E12B63C}"/>
              </a:ext>
            </a:extLst>
          </p:cNvPr>
          <p:cNvSpPr/>
          <p:nvPr/>
        </p:nvSpPr>
        <p:spPr>
          <a:xfrm>
            <a:off x="5667022" y="869244"/>
            <a:ext cx="903111" cy="2009423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CE381E8F-5215-44A4-8E4E-A83495B99161}"/>
              </a:ext>
            </a:extLst>
          </p:cNvPr>
          <p:cNvSpPr/>
          <p:nvPr/>
        </p:nvSpPr>
        <p:spPr>
          <a:xfrm rot="2460000">
            <a:off x="2888440" y="1122872"/>
            <a:ext cx="1204075" cy="52500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CF939-A4A5-41DE-96EE-AF9A2B2DC561}"/>
              </a:ext>
            </a:extLst>
          </p:cNvPr>
          <p:cNvSpPr txBox="1"/>
          <p:nvPr/>
        </p:nvSpPr>
        <p:spPr>
          <a:xfrm>
            <a:off x="1485900" y="5893193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1: “”</a:t>
            </a:r>
          </a:p>
        </p:txBody>
      </p:sp>
    </p:spTree>
    <p:extLst>
      <p:ext uri="{BB962C8B-B14F-4D97-AF65-F5344CB8AC3E}">
        <p14:creationId xmlns:p14="http://schemas.microsoft.com/office/powerpoint/2010/main" val="2551269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EEEC70-2138-417F-B621-70781D8B5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071" y="0"/>
            <a:ext cx="73318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7CE9C-ED27-4EF8-9351-25F3BB155F2D}"/>
              </a:ext>
            </a:extLst>
          </p:cNvPr>
          <p:cNvSpPr txBox="1"/>
          <p:nvPr/>
        </p:nvSpPr>
        <p:spPr>
          <a:xfrm>
            <a:off x="8229600" y="146755"/>
            <a:ext cx="16690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mm2hsChIPSeq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EE2C8-791B-4B68-9817-98D12AEEF6A8}"/>
              </a:ext>
            </a:extLst>
          </p:cNvPr>
          <p:cNvSpPr txBox="1"/>
          <p:nvPr/>
        </p:nvSpPr>
        <p:spPr>
          <a:xfrm>
            <a:off x="6920089" y="6400800"/>
            <a:ext cx="235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(in any of the 19 ESCC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5958CF-C92F-4453-8898-C8D28C4F1FAE}"/>
              </a:ext>
            </a:extLst>
          </p:cNvPr>
          <p:cNvSpPr/>
          <p:nvPr/>
        </p:nvSpPr>
        <p:spPr>
          <a:xfrm rot="-1440000">
            <a:off x="4000499" y="2971803"/>
            <a:ext cx="2743200" cy="71437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402DC579-9D7E-4723-91E0-9B7B06202AB9}"/>
              </a:ext>
            </a:extLst>
          </p:cNvPr>
          <p:cNvSpPr/>
          <p:nvPr/>
        </p:nvSpPr>
        <p:spPr>
          <a:xfrm rot="2760000">
            <a:off x="2184497" y="3015813"/>
            <a:ext cx="657992" cy="360145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E9FF-8D68-4B13-82B2-0514A14FEA51}"/>
              </a:ext>
            </a:extLst>
          </p:cNvPr>
          <p:cNvSpPr txBox="1"/>
          <p:nvPr/>
        </p:nvSpPr>
        <p:spPr>
          <a:xfrm>
            <a:off x="916712" y="6169967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2: “”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4EC715-813F-498B-BC07-92998571F4B2}"/>
              </a:ext>
            </a:extLst>
          </p:cNvPr>
          <p:cNvSpPr/>
          <p:nvPr/>
        </p:nvSpPr>
        <p:spPr>
          <a:xfrm rot="1920000">
            <a:off x="5528048" y="3071812"/>
            <a:ext cx="2743200" cy="714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E5C342-3A5C-4116-B3BA-4A19DB768B96}"/>
              </a:ext>
            </a:extLst>
          </p:cNvPr>
          <p:cNvSpPr txBox="1"/>
          <p:nvPr/>
        </p:nvSpPr>
        <p:spPr>
          <a:xfrm>
            <a:off x="10213112" y="5842429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3: “”</a:t>
            </a:r>
          </a:p>
        </p:txBody>
      </p:sp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D0E6C454-5428-4C98-9248-3674DC1F49A4}"/>
              </a:ext>
            </a:extLst>
          </p:cNvPr>
          <p:cNvSpPr/>
          <p:nvPr/>
        </p:nvSpPr>
        <p:spPr>
          <a:xfrm rot="-3180000">
            <a:off x="9281875" y="2759200"/>
            <a:ext cx="850023" cy="345997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840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B06-634C-40D1-A958-1F8CAA40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extended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69813-301F-4B2D-9DB8-C49B13CA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hsNRF2highESCC</a:t>
            </a:r>
            <a:r>
              <a:rPr lang="en-US" dirty="0"/>
              <a:t>: human NRF2-high ESCC gene set</a:t>
            </a:r>
          </a:p>
          <a:p>
            <a:pPr lvl="1"/>
            <a:r>
              <a:rPr lang="en-US" dirty="0"/>
              <a:t>Total 257 human genes collected</a:t>
            </a:r>
          </a:p>
          <a:p>
            <a:r>
              <a:rPr lang="en-US" b="1" dirty="0"/>
              <a:t>mmNRF2ChIPseqES_hsHomolog</a:t>
            </a:r>
          </a:p>
          <a:p>
            <a:pPr lvl="1"/>
            <a:r>
              <a:rPr lang="en-US" dirty="0"/>
              <a:t>Human homolog from mmNRF2ChIPseqES</a:t>
            </a:r>
          </a:p>
          <a:p>
            <a:pPr lvl="1"/>
            <a:r>
              <a:rPr lang="en-US" dirty="0"/>
              <a:t>Total 1559 human gene homologs</a:t>
            </a:r>
          </a:p>
          <a:p>
            <a:r>
              <a:rPr lang="en-US" b="1" dirty="0"/>
              <a:t>Set1: </a:t>
            </a:r>
          </a:p>
          <a:p>
            <a:pPr lvl="1"/>
            <a:r>
              <a:rPr lang="en-US" dirty="0"/>
              <a:t>58 human genes</a:t>
            </a:r>
          </a:p>
          <a:p>
            <a:r>
              <a:rPr lang="en-US" b="1" dirty="0"/>
              <a:t>Set2:</a:t>
            </a:r>
          </a:p>
          <a:p>
            <a:pPr lvl="1"/>
            <a:r>
              <a:rPr lang="en-US" dirty="0"/>
              <a:t>42 human genes</a:t>
            </a:r>
            <a:endParaRPr lang="en-US" b="1" dirty="0"/>
          </a:p>
          <a:p>
            <a:r>
              <a:rPr lang="en-US" b="1" dirty="0"/>
              <a:t>Set3:</a:t>
            </a:r>
          </a:p>
          <a:p>
            <a:pPr lvl="1"/>
            <a:r>
              <a:rPr lang="en-US" dirty="0"/>
              <a:t>283 human genes</a:t>
            </a:r>
          </a:p>
        </p:txBody>
      </p:sp>
    </p:spTree>
    <p:extLst>
      <p:ext uri="{BB962C8B-B14F-4D97-AF65-F5344CB8AC3E}">
        <p14:creationId xmlns:p14="http://schemas.microsoft.com/office/powerpoint/2010/main" val="61751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241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Collection ESCC gene sets</vt:lpstr>
      <vt:lpstr>ESCC cell lines from CRISPR-Cas9 screens</vt:lpstr>
      <vt:lpstr>Our current collections</vt:lpstr>
      <vt:lpstr>PowerPoint Presentation</vt:lpstr>
      <vt:lpstr>PowerPoint Presentation</vt:lpstr>
      <vt:lpstr>Our extended collections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Collection ESCC gene sets</dc:title>
  <dc:creator>Li, Jianying (NIH/NIEHS) [C]</dc:creator>
  <cp:lastModifiedBy>Li, Jianying (NIH/NIEHS) [C]</cp:lastModifiedBy>
  <cp:revision>25</cp:revision>
  <dcterms:created xsi:type="dcterms:W3CDTF">2020-02-12T14:10:52Z</dcterms:created>
  <dcterms:modified xsi:type="dcterms:W3CDTF">2020-02-12T15:40:19Z</dcterms:modified>
</cp:coreProperties>
</file>

<file path=docProps/thumbnail.jpeg>
</file>